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57" r:id="rId4"/>
    <p:sldId id="258" r:id="rId5"/>
    <p:sldId id="264" r:id="rId6"/>
    <p:sldId id="262" r:id="rId7"/>
    <p:sldId id="265" r:id="rId8"/>
    <p:sldId id="263" r:id="rId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7814C-BB5F-4DBC-B90E-16CC689B285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549C6B-A93B-4E5C-AFA9-5F0912EAEFD4}">
      <dgm:prSet/>
      <dgm:spPr/>
      <dgm:t>
        <a:bodyPr/>
        <a:lstStyle/>
        <a:p>
          <a:r>
            <a:rPr lang="fr-FR" dirty="0"/>
            <a:t>Le Plateau Briard était connu pour la culture de la rose. Il reste aujourd’hui des friches classés en zone agricole.</a:t>
          </a:r>
          <a:endParaRPr lang="en-US" dirty="0"/>
        </a:p>
      </dgm:t>
    </dgm:pt>
    <dgm:pt modelId="{9C55823E-7AC3-489E-93B0-29B9CA53D2C1}" type="parTrans" cxnId="{BB12C7EC-1265-434C-8640-2F3E0E7E4A8E}">
      <dgm:prSet/>
      <dgm:spPr/>
      <dgm:t>
        <a:bodyPr/>
        <a:lstStyle/>
        <a:p>
          <a:endParaRPr lang="en-US"/>
        </a:p>
      </dgm:t>
    </dgm:pt>
    <dgm:pt modelId="{EFDD7536-0796-47F6-8D44-9D1CC8026531}" type="sibTrans" cxnId="{BB12C7EC-1265-434C-8640-2F3E0E7E4A8E}">
      <dgm:prSet/>
      <dgm:spPr/>
      <dgm:t>
        <a:bodyPr/>
        <a:lstStyle/>
        <a:p>
          <a:endParaRPr lang="en-US"/>
        </a:p>
      </dgm:t>
    </dgm:pt>
    <dgm:pt modelId="{21A9B222-5FBF-4328-A8D2-38BCB5864F89}">
      <dgm:prSet/>
      <dgm:spPr/>
      <dgm:t>
        <a:bodyPr/>
        <a:lstStyle/>
        <a:p>
          <a:r>
            <a:rPr lang="fr-FR"/>
            <a:t>Volonté partagée de l’ensemble des acteurs de protéger et valoriser les terres agricoles = SDRIFe, SCOT, PPAEN, PCAET, PATM, PAT et PLUI</a:t>
          </a:r>
          <a:endParaRPr lang="en-US"/>
        </a:p>
      </dgm:t>
    </dgm:pt>
    <dgm:pt modelId="{6EFFBA66-A567-4D90-A14B-F61EB4B3AD1C}" type="parTrans" cxnId="{1F0F69D8-B3C7-4459-B205-633D53B107A5}">
      <dgm:prSet/>
      <dgm:spPr/>
      <dgm:t>
        <a:bodyPr/>
        <a:lstStyle/>
        <a:p>
          <a:endParaRPr lang="en-US"/>
        </a:p>
      </dgm:t>
    </dgm:pt>
    <dgm:pt modelId="{F1A4605D-0AE8-49BF-8FC5-915A9542937B}" type="sibTrans" cxnId="{1F0F69D8-B3C7-4459-B205-633D53B107A5}">
      <dgm:prSet/>
      <dgm:spPr/>
      <dgm:t>
        <a:bodyPr/>
        <a:lstStyle/>
        <a:p>
          <a:endParaRPr lang="en-US"/>
        </a:p>
      </dgm:t>
    </dgm:pt>
    <dgm:pt modelId="{DA9115E2-C088-45B8-9CF4-AB93443BE92F}" type="pres">
      <dgm:prSet presAssocID="{61A7814C-BB5F-4DBC-B90E-16CC689B285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1097423-797E-4F28-9D0C-D8A8C60ECC6F}" type="pres">
      <dgm:prSet presAssocID="{01549C6B-A93B-4E5C-AFA9-5F0912EAEFD4}" presName="hierRoot1" presStyleCnt="0"/>
      <dgm:spPr/>
    </dgm:pt>
    <dgm:pt modelId="{F5DFD40B-6534-4700-BADA-6448580C3D71}" type="pres">
      <dgm:prSet presAssocID="{01549C6B-A93B-4E5C-AFA9-5F0912EAEFD4}" presName="composite" presStyleCnt="0"/>
      <dgm:spPr/>
    </dgm:pt>
    <dgm:pt modelId="{D2133A0E-FE45-4837-B2BC-857A95F173B4}" type="pres">
      <dgm:prSet presAssocID="{01549C6B-A93B-4E5C-AFA9-5F0912EAEFD4}" presName="background" presStyleLbl="node0" presStyleIdx="0" presStyleCnt="2"/>
      <dgm:spPr/>
    </dgm:pt>
    <dgm:pt modelId="{0E76D15D-98F7-48FD-ADB7-455A053D8FB2}" type="pres">
      <dgm:prSet presAssocID="{01549C6B-A93B-4E5C-AFA9-5F0912EAEFD4}" presName="text" presStyleLbl="fgAcc0" presStyleIdx="0" presStyleCnt="2">
        <dgm:presLayoutVars>
          <dgm:chPref val="3"/>
        </dgm:presLayoutVars>
      </dgm:prSet>
      <dgm:spPr/>
    </dgm:pt>
    <dgm:pt modelId="{8D7D3F72-36C4-4D23-A3F8-829F16C8FB9E}" type="pres">
      <dgm:prSet presAssocID="{01549C6B-A93B-4E5C-AFA9-5F0912EAEFD4}" presName="hierChild2" presStyleCnt="0"/>
      <dgm:spPr/>
    </dgm:pt>
    <dgm:pt modelId="{1C0D2477-A4A8-4AD2-AFFC-21A8840AE446}" type="pres">
      <dgm:prSet presAssocID="{21A9B222-5FBF-4328-A8D2-38BCB5864F89}" presName="hierRoot1" presStyleCnt="0"/>
      <dgm:spPr/>
    </dgm:pt>
    <dgm:pt modelId="{178EF252-490C-4372-A2AD-6EA8B9296629}" type="pres">
      <dgm:prSet presAssocID="{21A9B222-5FBF-4328-A8D2-38BCB5864F89}" presName="composite" presStyleCnt="0"/>
      <dgm:spPr/>
    </dgm:pt>
    <dgm:pt modelId="{2B30A94C-60BA-4BF6-8A04-3FE1C121EBCF}" type="pres">
      <dgm:prSet presAssocID="{21A9B222-5FBF-4328-A8D2-38BCB5864F89}" presName="background" presStyleLbl="node0" presStyleIdx="1" presStyleCnt="2"/>
      <dgm:spPr/>
    </dgm:pt>
    <dgm:pt modelId="{0B148F45-B919-45DD-95AF-2216409EE73A}" type="pres">
      <dgm:prSet presAssocID="{21A9B222-5FBF-4328-A8D2-38BCB5864F89}" presName="text" presStyleLbl="fgAcc0" presStyleIdx="1" presStyleCnt="2">
        <dgm:presLayoutVars>
          <dgm:chPref val="3"/>
        </dgm:presLayoutVars>
      </dgm:prSet>
      <dgm:spPr/>
    </dgm:pt>
    <dgm:pt modelId="{23DA436F-91B3-4658-8753-196AA70F17EF}" type="pres">
      <dgm:prSet presAssocID="{21A9B222-5FBF-4328-A8D2-38BCB5864F89}" presName="hierChild2" presStyleCnt="0"/>
      <dgm:spPr/>
    </dgm:pt>
  </dgm:ptLst>
  <dgm:cxnLst>
    <dgm:cxn modelId="{4C26E775-D489-40B4-AF4E-580F3A46ACE1}" type="presOf" srcId="{61A7814C-BB5F-4DBC-B90E-16CC689B2857}" destId="{DA9115E2-C088-45B8-9CF4-AB93443BE92F}" srcOrd="0" destOrd="0" presId="urn:microsoft.com/office/officeart/2005/8/layout/hierarchy1"/>
    <dgm:cxn modelId="{8CBFD19A-9A70-4E25-8E1C-9B8E73AB4BBC}" type="presOf" srcId="{21A9B222-5FBF-4328-A8D2-38BCB5864F89}" destId="{0B148F45-B919-45DD-95AF-2216409EE73A}" srcOrd="0" destOrd="0" presId="urn:microsoft.com/office/officeart/2005/8/layout/hierarchy1"/>
    <dgm:cxn modelId="{1F0F69D8-B3C7-4459-B205-633D53B107A5}" srcId="{61A7814C-BB5F-4DBC-B90E-16CC689B2857}" destId="{21A9B222-5FBF-4328-A8D2-38BCB5864F89}" srcOrd="1" destOrd="0" parTransId="{6EFFBA66-A567-4D90-A14B-F61EB4B3AD1C}" sibTransId="{F1A4605D-0AE8-49BF-8FC5-915A9542937B}"/>
    <dgm:cxn modelId="{BB12C7EC-1265-434C-8640-2F3E0E7E4A8E}" srcId="{61A7814C-BB5F-4DBC-B90E-16CC689B2857}" destId="{01549C6B-A93B-4E5C-AFA9-5F0912EAEFD4}" srcOrd="0" destOrd="0" parTransId="{9C55823E-7AC3-489E-93B0-29B9CA53D2C1}" sibTransId="{EFDD7536-0796-47F6-8D44-9D1CC8026531}"/>
    <dgm:cxn modelId="{D36980F9-AC7D-4FB2-8609-E7AF80E05A2F}" type="presOf" srcId="{01549C6B-A93B-4E5C-AFA9-5F0912EAEFD4}" destId="{0E76D15D-98F7-48FD-ADB7-455A053D8FB2}" srcOrd="0" destOrd="0" presId="urn:microsoft.com/office/officeart/2005/8/layout/hierarchy1"/>
    <dgm:cxn modelId="{A98AA2AD-A571-4A33-BA01-FDC33C8AECBE}" type="presParOf" srcId="{DA9115E2-C088-45B8-9CF4-AB93443BE92F}" destId="{C1097423-797E-4F28-9D0C-D8A8C60ECC6F}" srcOrd="0" destOrd="0" presId="urn:microsoft.com/office/officeart/2005/8/layout/hierarchy1"/>
    <dgm:cxn modelId="{8FF472C3-4CF5-4948-9225-C0980DB84EAA}" type="presParOf" srcId="{C1097423-797E-4F28-9D0C-D8A8C60ECC6F}" destId="{F5DFD40B-6534-4700-BADA-6448580C3D71}" srcOrd="0" destOrd="0" presId="urn:microsoft.com/office/officeart/2005/8/layout/hierarchy1"/>
    <dgm:cxn modelId="{5E53122C-D8DD-4A58-8616-123A48775FAB}" type="presParOf" srcId="{F5DFD40B-6534-4700-BADA-6448580C3D71}" destId="{D2133A0E-FE45-4837-B2BC-857A95F173B4}" srcOrd="0" destOrd="0" presId="urn:microsoft.com/office/officeart/2005/8/layout/hierarchy1"/>
    <dgm:cxn modelId="{C8B8FE7E-5304-47B1-9C2A-BBB3532193A6}" type="presParOf" srcId="{F5DFD40B-6534-4700-BADA-6448580C3D71}" destId="{0E76D15D-98F7-48FD-ADB7-455A053D8FB2}" srcOrd="1" destOrd="0" presId="urn:microsoft.com/office/officeart/2005/8/layout/hierarchy1"/>
    <dgm:cxn modelId="{43036D14-B06F-4EE5-9C93-718C42FC52A2}" type="presParOf" srcId="{C1097423-797E-4F28-9D0C-D8A8C60ECC6F}" destId="{8D7D3F72-36C4-4D23-A3F8-829F16C8FB9E}" srcOrd="1" destOrd="0" presId="urn:microsoft.com/office/officeart/2005/8/layout/hierarchy1"/>
    <dgm:cxn modelId="{39CCAC4A-6623-4366-8C09-7C548F42A7CE}" type="presParOf" srcId="{DA9115E2-C088-45B8-9CF4-AB93443BE92F}" destId="{1C0D2477-A4A8-4AD2-AFFC-21A8840AE446}" srcOrd="1" destOrd="0" presId="urn:microsoft.com/office/officeart/2005/8/layout/hierarchy1"/>
    <dgm:cxn modelId="{396170AF-8C31-4A56-A627-4B5FC28AB788}" type="presParOf" srcId="{1C0D2477-A4A8-4AD2-AFFC-21A8840AE446}" destId="{178EF252-490C-4372-A2AD-6EA8B9296629}" srcOrd="0" destOrd="0" presId="urn:microsoft.com/office/officeart/2005/8/layout/hierarchy1"/>
    <dgm:cxn modelId="{4A6620A3-166F-4D74-81E2-5150DCE2875B}" type="presParOf" srcId="{178EF252-490C-4372-A2AD-6EA8B9296629}" destId="{2B30A94C-60BA-4BF6-8A04-3FE1C121EBCF}" srcOrd="0" destOrd="0" presId="urn:microsoft.com/office/officeart/2005/8/layout/hierarchy1"/>
    <dgm:cxn modelId="{E74E3FF3-89E7-491C-96AF-42D2E89F38C2}" type="presParOf" srcId="{178EF252-490C-4372-A2AD-6EA8B9296629}" destId="{0B148F45-B919-45DD-95AF-2216409EE73A}" srcOrd="1" destOrd="0" presId="urn:microsoft.com/office/officeart/2005/8/layout/hierarchy1"/>
    <dgm:cxn modelId="{FFC8E86F-6FBA-4FEB-A90F-926600DC228F}" type="presParOf" srcId="{1C0D2477-A4A8-4AD2-AFFC-21A8840AE446}" destId="{23DA436F-91B3-4658-8753-196AA70F17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7814C-BB5F-4DBC-B90E-16CC689B285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549C6B-A93B-4E5C-AFA9-5F0912EAEFD4}">
      <dgm:prSet/>
      <dgm:spPr/>
      <dgm:t>
        <a:bodyPr/>
        <a:lstStyle/>
        <a:p>
          <a:pPr algn="ctr"/>
          <a:r>
            <a:rPr lang="fr-FR" dirty="0"/>
            <a:t>La qualité des sols est elle favorable au maraîchage ou autre culture? </a:t>
          </a:r>
        </a:p>
        <a:p>
          <a:pPr algn="l"/>
          <a:r>
            <a:rPr lang="fr-FR" b="1" dirty="0"/>
            <a:t>Intérêt de la réalisation d’une étude de sol:</a:t>
          </a:r>
        </a:p>
        <a:p>
          <a:pPr algn="l"/>
          <a:r>
            <a:rPr lang="fr-FR" dirty="0"/>
            <a:t>Pour avoir une meilleure connaissance du site par l’historique de l’occupation, la géomorphologie, la qualité agronomique, les caractéristiques hydrologiques, la présence de polluants </a:t>
          </a:r>
        </a:p>
        <a:p>
          <a:pPr algn="ctr"/>
          <a:endParaRPr lang="en-US" dirty="0"/>
        </a:p>
      </dgm:t>
    </dgm:pt>
    <dgm:pt modelId="{9C55823E-7AC3-489E-93B0-29B9CA53D2C1}" type="parTrans" cxnId="{BB12C7EC-1265-434C-8640-2F3E0E7E4A8E}">
      <dgm:prSet/>
      <dgm:spPr/>
      <dgm:t>
        <a:bodyPr/>
        <a:lstStyle/>
        <a:p>
          <a:endParaRPr lang="en-US"/>
        </a:p>
      </dgm:t>
    </dgm:pt>
    <dgm:pt modelId="{EFDD7536-0796-47F6-8D44-9D1CC8026531}" type="sibTrans" cxnId="{BB12C7EC-1265-434C-8640-2F3E0E7E4A8E}">
      <dgm:prSet/>
      <dgm:spPr/>
      <dgm:t>
        <a:bodyPr/>
        <a:lstStyle/>
        <a:p>
          <a:endParaRPr lang="en-US"/>
        </a:p>
      </dgm:t>
    </dgm:pt>
    <dgm:pt modelId="{21A9B222-5FBF-4328-A8D2-38BCB5864F89}">
      <dgm:prSet custT="1"/>
      <dgm:spPr/>
      <dgm:t>
        <a:bodyPr/>
        <a:lstStyle/>
        <a:p>
          <a:r>
            <a:rPr lang="en-US" sz="2000" dirty="0" err="1"/>
            <a:t>Coût</a:t>
          </a:r>
          <a:r>
            <a:rPr lang="en-US" sz="2000" dirty="0"/>
            <a:t> de </a:t>
          </a:r>
          <a:r>
            <a:rPr lang="en-US" sz="2000" dirty="0" err="1"/>
            <a:t>l’étude</a:t>
          </a:r>
          <a:r>
            <a:rPr lang="en-US" sz="2000" dirty="0"/>
            <a:t> = 19 680€</a:t>
          </a:r>
        </a:p>
        <a:p>
          <a:r>
            <a:rPr lang="en-US" sz="2000" dirty="0"/>
            <a:t>AMI </a:t>
          </a:r>
          <a:r>
            <a:rPr lang="en-US" sz="2000" dirty="0" err="1"/>
            <a:t>d’IDF</a:t>
          </a:r>
          <a:r>
            <a:rPr lang="en-US" sz="2000" dirty="0"/>
            <a:t> Nature “Retour de la Nature en </a:t>
          </a:r>
          <a:r>
            <a:rPr lang="en-US" sz="2000" dirty="0" err="1"/>
            <a:t>ville</a:t>
          </a:r>
          <a:r>
            <a:rPr lang="en-US" sz="2000" dirty="0"/>
            <a:t>”  pour un soutien financier</a:t>
          </a:r>
        </a:p>
        <a:p>
          <a:r>
            <a:rPr lang="en-US" sz="2000" dirty="0"/>
            <a:t>= </a:t>
          </a:r>
          <a:r>
            <a:rPr lang="en-US" sz="2000" dirty="0" err="1"/>
            <a:t>taux</a:t>
          </a:r>
          <a:r>
            <a:rPr lang="en-US" sz="2000" dirty="0"/>
            <a:t> de subvention 70%</a:t>
          </a:r>
        </a:p>
      </dgm:t>
    </dgm:pt>
    <dgm:pt modelId="{6EFFBA66-A567-4D90-A14B-F61EB4B3AD1C}" type="parTrans" cxnId="{1F0F69D8-B3C7-4459-B205-633D53B107A5}">
      <dgm:prSet/>
      <dgm:spPr/>
      <dgm:t>
        <a:bodyPr/>
        <a:lstStyle/>
        <a:p>
          <a:endParaRPr lang="en-US"/>
        </a:p>
      </dgm:t>
    </dgm:pt>
    <dgm:pt modelId="{F1A4605D-0AE8-49BF-8FC5-915A9542937B}" type="sibTrans" cxnId="{1F0F69D8-B3C7-4459-B205-633D53B107A5}">
      <dgm:prSet/>
      <dgm:spPr/>
      <dgm:t>
        <a:bodyPr/>
        <a:lstStyle/>
        <a:p>
          <a:endParaRPr lang="en-US"/>
        </a:p>
      </dgm:t>
    </dgm:pt>
    <dgm:pt modelId="{DA9115E2-C088-45B8-9CF4-AB93443BE92F}" type="pres">
      <dgm:prSet presAssocID="{61A7814C-BB5F-4DBC-B90E-16CC689B285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1097423-797E-4F28-9D0C-D8A8C60ECC6F}" type="pres">
      <dgm:prSet presAssocID="{01549C6B-A93B-4E5C-AFA9-5F0912EAEFD4}" presName="hierRoot1" presStyleCnt="0"/>
      <dgm:spPr/>
    </dgm:pt>
    <dgm:pt modelId="{F5DFD40B-6534-4700-BADA-6448580C3D71}" type="pres">
      <dgm:prSet presAssocID="{01549C6B-A93B-4E5C-AFA9-5F0912EAEFD4}" presName="composite" presStyleCnt="0"/>
      <dgm:spPr/>
    </dgm:pt>
    <dgm:pt modelId="{D2133A0E-FE45-4837-B2BC-857A95F173B4}" type="pres">
      <dgm:prSet presAssocID="{01549C6B-A93B-4E5C-AFA9-5F0912EAEFD4}" presName="background" presStyleLbl="node0" presStyleIdx="0" presStyleCnt="2"/>
      <dgm:spPr/>
    </dgm:pt>
    <dgm:pt modelId="{0E76D15D-98F7-48FD-ADB7-455A053D8FB2}" type="pres">
      <dgm:prSet presAssocID="{01549C6B-A93B-4E5C-AFA9-5F0912EAEFD4}" presName="text" presStyleLbl="fgAcc0" presStyleIdx="0" presStyleCnt="2">
        <dgm:presLayoutVars>
          <dgm:chPref val="3"/>
        </dgm:presLayoutVars>
      </dgm:prSet>
      <dgm:spPr/>
    </dgm:pt>
    <dgm:pt modelId="{8D7D3F72-36C4-4D23-A3F8-829F16C8FB9E}" type="pres">
      <dgm:prSet presAssocID="{01549C6B-A93B-4E5C-AFA9-5F0912EAEFD4}" presName="hierChild2" presStyleCnt="0"/>
      <dgm:spPr/>
    </dgm:pt>
    <dgm:pt modelId="{1C0D2477-A4A8-4AD2-AFFC-21A8840AE446}" type="pres">
      <dgm:prSet presAssocID="{21A9B222-5FBF-4328-A8D2-38BCB5864F89}" presName="hierRoot1" presStyleCnt="0"/>
      <dgm:spPr/>
    </dgm:pt>
    <dgm:pt modelId="{178EF252-490C-4372-A2AD-6EA8B9296629}" type="pres">
      <dgm:prSet presAssocID="{21A9B222-5FBF-4328-A8D2-38BCB5864F89}" presName="composite" presStyleCnt="0"/>
      <dgm:spPr/>
    </dgm:pt>
    <dgm:pt modelId="{2B30A94C-60BA-4BF6-8A04-3FE1C121EBCF}" type="pres">
      <dgm:prSet presAssocID="{21A9B222-5FBF-4328-A8D2-38BCB5864F89}" presName="background" presStyleLbl="node0" presStyleIdx="1" presStyleCnt="2"/>
      <dgm:spPr/>
    </dgm:pt>
    <dgm:pt modelId="{0B148F45-B919-45DD-95AF-2216409EE73A}" type="pres">
      <dgm:prSet presAssocID="{21A9B222-5FBF-4328-A8D2-38BCB5864F89}" presName="text" presStyleLbl="fgAcc0" presStyleIdx="1" presStyleCnt="2" custLinFactNeighborX="-681" custLinFactNeighborY="-1701">
        <dgm:presLayoutVars>
          <dgm:chPref val="3"/>
        </dgm:presLayoutVars>
      </dgm:prSet>
      <dgm:spPr/>
    </dgm:pt>
    <dgm:pt modelId="{23DA436F-91B3-4658-8753-196AA70F17EF}" type="pres">
      <dgm:prSet presAssocID="{21A9B222-5FBF-4328-A8D2-38BCB5864F89}" presName="hierChild2" presStyleCnt="0"/>
      <dgm:spPr/>
    </dgm:pt>
  </dgm:ptLst>
  <dgm:cxnLst>
    <dgm:cxn modelId="{4C26E775-D489-40B4-AF4E-580F3A46ACE1}" type="presOf" srcId="{61A7814C-BB5F-4DBC-B90E-16CC689B2857}" destId="{DA9115E2-C088-45B8-9CF4-AB93443BE92F}" srcOrd="0" destOrd="0" presId="urn:microsoft.com/office/officeart/2005/8/layout/hierarchy1"/>
    <dgm:cxn modelId="{8CBFD19A-9A70-4E25-8E1C-9B8E73AB4BBC}" type="presOf" srcId="{21A9B222-5FBF-4328-A8D2-38BCB5864F89}" destId="{0B148F45-B919-45DD-95AF-2216409EE73A}" srcOrd="0" destOrd="0" presId="urn:microsoft.com/office/officeart/2005/8/layout/hierarchy1"/>
    <dgm:cxn modelId="{1F0F69D8-B3C7-4459-B205-633D53B107A5}" srcId="{61A7814C-BB5F-4DBC-B90E-16CC689B2857}" destId="{21A9B222-5FBF-4328-A8D2-38BCB5864F89}" srcOrd="1" destOrd="0" parTransId="{6EFFBA66-A567-4D90-A14B-F61EB4B3AD1C}" sibTransId="{F1A4605D-0AE8-49BF-8FC5-915A9542937B}"/>
    <dgm:cxn modelId="{BB12C7EC-1265-434C-8640-2F3E0E7E4A8E}" srcId="{61A7814C-BB5F-4DBC-B90E-16CC689B2857}" destId="{01549C6B-A93B-4E5C-AFA9-5F0912EAEFD4}" srcOrd="0" destOrd="0" parTransId="{9C55823E-7AC3-489E-93B0-29B9CA53D2C1}" sibTransId="{EFDD7536-0796-47F6-8D44-9D1CC8026531}"/>
    <dgm:cxn modelId="{D36980F9-AC7D-4FB2-8609-E7AF80E05A2F}" type="presOf" srcId="{01549C6B-A93B-4E5C-AFA9-5F0912EAEFD4}" destId="{0E76D15D-98F7-48FD-ADB7-455A053D8FB2}" srcOrd="0" destOrd="0" presId="urn:microsoft.com/office/officeart/2005/8/layout/hierarchy1"/>
    <dgm:cxn modelId="{A98AA2AD-A571-4A33-BA01-FDC33C8AECBE}" type="presParOf" srcId="{DA9115E2-C088-45B8-9CF4-AB93443BE92F}" destId="{C1097423-797E-4F28-9D0C-D8A8C60ECC6F}" srcOrd="0" destOrd="0" presId="urn:microsoft.com/office/officeart/2005/8/layout/hierarchy1"/>
    <dgm:cxn modelId="{8FF472C3-4CF5-4948-9225-C0980DB84EAA}" type="presParOf" srcId="{C1097423-797E-4F28-9D0C-D8A8C60ECC6F}" destId="{F5DFD40B-6534-4700-BADA-6448580C3D71}" srcOrd="0" destOrd="0" presId="urn:microsoft.com/office/officeart/2005/8/layout/hierarchy1"/>
    <dgm:cxn modelId="{5E53122C-D8DD-4A58-8616-123A48775FAB}" type="presParOf" srcId="{F5DFD40B-6534-4700-BADA-6448580C3D71}" destId="{D2133A0E-FE45-4837-B2BC-857A95F173B4}" srcOrd="0" destOrd="0" presId="urn:microsoft.com/office/officeart/2005/8/layout/hierarchy1"/>
    <dgm:cxn modelId="{C8B8FE7E-5304-47B1-9C2A-BBB3532193A6}" type="presParOf" srcId="{F5DFD40B-6534-4700-BADA-6448580C3D71}" destId="{0E76D15D-98F7-48FD-ADB7-455A053D8FB2}" srcOrd="1" destOrd="0" presId="urn:microsoft.com/office/officeart/2005/8/layout/hierarchy1"/>
    <dgm:cxn modelId="{43036D14-B06F-4EE5-9C93-718C42FC52A2}" type="presParOf" srcId="{C1097423-797E-4F28-9D0C-D8A8C60ECC6F}" destId="{8D7D3F72-36C4-4D23-A3F8-829F16C8FB9E}" srcOrd="1" destOrd="0" presId="urn:microsoft.com/office/officeart/2005/8/layout/hierarchy1"/>
    <dgm:cxn modelId="{39CCAC4A-6623-4366-8C09-7C548F42A7CE}" type="presParOf" srcId="{DA9115E2-C088-45B8-9CF4-AB93443BE92F}" destId="{1C0D2477-A4A8-4AD2-AFFC-21A8840AE446}" srcOrd="1" destOrd="0" presId="urn:microsoft.com/office/officeart/2005/8/layout/hierarchy1"/>
    <dgm:cxn modelId="{396170AF-8C31-4A56-A627-4B5FC28AB788}" type="presParOf" srcId="{1C0D2477-A4A8-4AD2-AFFC-21A8840AE446}" destId="{178EF252-490C-4372-A2AD-6EA8B9296629}" srcOrd="0" destOrd="0" presId="urn:microsoft.com/office/officeart/2005/8/layout/hierarchy1"/>
    <dgm:cxn modelId="{4A6620A3-166F-4D74-81E2-5150DCE2875B}" type="presParOf" srcId="{178EF252-490C-4372-A2AD-6EA8B9296629}" destId="{2B30A94C-60BA-4BF6-8A04-3FE1C121EBCF}" srcOrd="0" destOrd="0" presId="urn:microsoft.com/office/officeart/2005/8/layout/hierarchy1"/>
    <dgm:cxn modelId="{E74E3FF3-89E7-491C-96AF-42D2E89F38C2}" type="presParOf" srcId="{178EF252-490C-4372-A2AD-6EA8B9296629}" destId="{0B148F45-B919-45DD-95AF-2216409EE73A}" srcOrd="1" destOrd="0" presId="urn:microsoft.com/office/officeart/2005/8/layout/hierarchy1"/>
    <dgm:cxn modelId="{FFC8E86F-6FBA-4FEB-A90F-926600DC228F}" type="presParOf" srcId="{1C0D2477-A4A8-4AD2-AFFC-21A8840AE446}" destId="{23DA436F-91B3-4658-8753-196AA70F17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A7814C-BB5F-4DBC-B90E-16CC689B285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D29A28-FFE8-4AB6-BA6D-C1E4057D9E1F}">
      <dgm:prSet/>
      <dgm:spPr/>
      <dgm:t>
        <a:bodyPr/>
        <a:lstStyle/>
        <a:p>
          <a:r>
            <a:rPr lang="fr-FR" dirty="0"/>
            <a:t>Lors de rencontres sur la pollution des sols, échange avec Anne Barbillon, AgroParis Tech Innovation</a:t>
          </a:r>
        </a:p>
        <a:p>
          <a:r>
            <a:rPr lang="fr-FR" dirty="0"/>
            <a:t>= Proposition de réaliser des cultures test pour analyser le transfert sur les légumes</a:t>
          </a:r>
        </a:p>
      </dgm:t>
    </dgm:pt>
    <dgm:pt modelId="{04CFD3F0-8AE6-4FA6-BCDE-D53C7CBC7B99}" type="parTrans" cxnId="{198290CC-FAF2-4D2B-BFAF-CB52E1B21EEE}">
      <dgm:prSet/>
      <dgm:spPr/>
      <dgm:t>
        <a:bodyPr/>
        <a:lstStyle/>
        <a:p>
          <a:endParaRPr lang="fr-FR"/>
        </a:p>
      </dgm:t>
    </dgm:pt>
    <dgm:pt modelId="{7163261A-0969-4A37-9E39-F91077D5AA09}" type="sibTrans" cxnId="{198290CC-FAF2-4D2B-BFAF-CB52E1B21EEE}">
      <dgm:prSet/>
      <dgm:spPr/>
      <dgm:t>
        <a:bodyPr/>
        <a:lstStyle/>
        <a:p>
          <a:endParaRPr lang="fr-FR"/>
        </a:p>
      </dgm:t>
    </dgm:pt>
    <dgm:pt modelId="{9D955E75-88F7-4318-9541-7DF70302EBCF}">
      <dgm:prSet custT="1"/>
      <dgm:spPr/>
      <dgm:t>
        <a:bodyPr/>
        <a:lstStyle/>
        <a:p>
          <a:r>
            <a:rPr lang="fr-FR" sz="2000" dirty="0"/>
            <a:t>Validation par le Maire de réaliser des cultures test sur la parcelle = coût env. 30000€</a:t>
          </a:r>
        </a:p>
      </dgm:t>
    </dgm:pt>
    <dgm:pt modelId="{65C96359-592C-4A27-8464-E7C0012D31CC}" type="parTrans" cxnId="{A1E1001C-20D2-4092-8C72-85B70D5929E2}">
      <dgm:prSet/>
      <dgm:spPr/>
      <dgm:t>
        <a:bodyPr/>
        <a:lstStyle/>
        <a:p>
          <a:endParaRPr lang="fr-FR"/>
        </a:p>
      </dgm:t>
    </dgm:pt>
    <dgm:pt modelId="{9B15DD1E-23FD-4291-982D-99F8EA2831A0}" type="sibTrans" cxnId="{A1E1001C-20D2-4092-8C72-85B70D5929E2}">
      <dgm:prSet/>
      <dgm:spPr/>
      <dgm:t>
        <a:bodyPr/>
        <a:lstStyle/>
        <a:p>
          <a:endParaRPr lang="fr-FR"/>
        </a:p>
      </dgm:t>
    </dgm:pt>
    <dgm:pt modelId="{DA9115E2-C088-45B8-9CF4-AB93443BE92F}" type="pres">
      <dgm:prSet presAssocID="{61A7814C-BB5F-4DBC-B90E-16CC689B285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F4C5CD-CE5F-44DB-9667-FC4066A841F1}" type="pres">
      <dgm:prSet presAssocID="{D1D29A28-FFE8-4AB6-BA6D-C1E4057D9E1F}" presName="hierRoot1" presStyleCnt="0"/>
      <dgm:spPr/>
    </dgm:pt>
    <dgm:pt modelId="{28BF4EF1-B909-4289-BD89-DF39E1D02E7D}" type="pres">
      <dgm:prSet presAssocID="{D1D29A28-FFE8-4AB6-BA6D-C1E4057D9E1F}" presName="composite" presStyleCnt="0"/>
      <dgm:spPr/>
    </dgm:pt>
    <dgm:pt modelId="{2C91ED49-B987-4DAC-817F-DAED00E51B93}" type="pres">
      <dgm:prSet presAssocID="{D1D29A28-FFE8-4AB6-BA6D-C1E4057D9E1F}" presName="background" presStyleLbl="node0" presStyleIdx="0" presStyleCnt="2"/>
      <dgm:spPr/>
    </dgm:pt>
    <dgm:pt modelId="{749FBF30-F55F-4BF7-92A9-DE0E52067404}" type="pres">
      <dgm:prSet presAssocID="{D1D29A28-FFE8-4AB6-BA6D-C1E4057D9E1F}" presName="text" presStyleLbl="fgAcc0" presStyleIdx="0" presStyleCnt="2">
        <dgm:presLayoutVars>
          <dgm:chPref val="3"/>
        </dgm:presLayoutVars>
      </dgm:prSet>
      <dgm:spPr/>
    </dgm:pt>
    <dgm:pt modelId="{9481181B-77A6-4D4E-821D-53589260936E}" type="pres">
      <dgm:prSet presAssocID="{D1D29A28-FFE8-4AB6-BA6D-C1E4057D9E1F}" presName="hierChild2" presStyleCnt="0"/>
      <dgm:spPr/>
    </dgm:pt>
    <dgm:pt modelId="{D9BDBB0C-4E1C-4A2E-A901-21C6FD8D35A5}" type="pres">
      <dgm:prSet presAssocID="{9D955E75-88F7-4318-9541-7DF70302EBCF}" presName="hierRoot1" presStyleCnt="0"/>
      <dgm:spPr/>
    </dgm:pt>
    <dgm:pt modelId="{E10F5EFA-9CBF-4C6F-9C8A-453F604391C4}" type="pres">
      <dgm:prSet presAssocID="{9D955E75-88F7-4318-9541-7DF70302EBCF}" presName="composite" presStyleCnt="0"/>
      <dgm:spPr/>
    </dgm:pt>
    <dgm:pt modelId="{2E4F5F76-75C6-45BA-8BB6-09641E71EF07}" type="pres">
      <dgm:prSet presAssocID="{9D955E75-88F7-4318-9541-7DF70302EBCF}" presName="background" presStyleLbl="node0" presStyleIdx="1" presStyleCnt="2"/>
      <dgm:spPr/>
    </dgm:pt>
    <dgm:pt modelId="{2FD9E39D-0891-4D81-B0BC-C6E697E2ACA4}" type="pres">
      <dgm:prSet presAssocID="{9D955E75-88F7-4318-9541-7DF70302EBCF}" presName="text" presStyleLbl="fgAcc0" presStyleIdx="1" presStyleCnt="2">
        <dgm:presLayoutVars>
          <dgm:chPref val="3"/>
        </dgm:presLayoutVars>
      </dgm:prSet>
      <dgm:spPr/>
    </dgm:pt>
    <dgm:pt modelId="{49BBC4E5-D8CD-4A19-9B58-8296D5CC9F26}" type="pres">
      <dgm:prSet presAssocID="{9D955E75-88F7-4318-9541-7DF70302EBCF}" presName="hierChild2" presStyleCnt="0"/>
      <dgm:spPr/>
    </dgm:pt>
  </dgm:ptLst>
  <dgm:cxnLst>
    <dgm:cxn modelId="{2C38400C-F05E-4704-98B1-041A0CAA6151}" type="presOf" srcId="{9D955E75-88F7-4318-9541-7DF70302EBCF}" destId="{2FD9E39D-0891-4D81-B0BC-C6E697E2ACA4}" srcOrd="0" destOrd="0" presId="urn:microsoft.com/office/officeart/2005/8/layout/hierarchy1"/>
    <dgm:cxn modelId="{A1E1001C-20D2-4092-8C72-85B70D5929E2}" srcId="{61A7814C-BB5F-4DBC-B90E-16CC689B2857}" destId="{9D955E75-88F7-4318-9541-7DF70302EBCF}" srcOrd="1" destOrd="0" parTransId="{65C96359-592C-4A27-8464-E7C0012D31CC}" sibTransId="{9B15DD1E-23FD-4291-982D-99F8EA2831A0}"/>
    <dgm:cxn modelId="{4C26E775-D489-40B4-AF4E-580F3A46ACE1}" type="presOf" srcId="{61A7814C-BB5F-4DBC-B90E-16CC689B2857}" destId="{DA9115E2-C088-45B8-9CF4-AB93443BE92F}" srcOrd="0" destOrd="0" presId="urn:microsoft.com/office/officeart/2005/8/layout/hierarchy1"/>
    <dgm:cxn modelId="{198290CC-FAF2-4D2B-BFAF-CB52E1B21EEE}" srcId="{61A7814C-BB5F-4DBC-B90E-16CC689B2857}" destId="{D1D29A28-FFE8-4AB6-BA6D-C1E4057D9E1F}" srcOrd="0" destOrd="0" parTransId="{04CFD3F0-8AE6-4FA6-BCDE-D53C7CBC7B99}" sibTransId="{7163261A-0969-4A37-9E39-F91077D5AA09}"/>
    <dgm:cxn modelId="{495D4DE1-DC2F-4195-A2A7-08ABC540D0EC}" type="presOf" srcId="{D1D29A28-FFE8-4AB6-BA6D-C1E4057D9E1F}" destId="{749FBF30-F55F-4BF7-92A9-DE0E52067404}" srcOrd="0" destOrd="0" presId="urn:microsoft.com/office/officeart/2005/8/layout/hierarchy1"/>
    <dgm:cxn modelId="{ED09634A-23AC-4482-BA6C-CCF219C94CC2}" type="presParOf" srcId="{DA9115E2-C088-45B8-9CF4-AB93443BE92F}" destId="{58F4C5CD-CE5F-44DB-9667-FC4066A841F1}" srcOrd="0" destOrd="0" presId="urn:microsoft.com/office/officeart/2005/8/layout/hierarchy1"/>
    <dgm:cxn modelId="{46D297C8-81F8-4E2D-9233-27DDB704FC92}" type="presParOf" srcId="{58F4C5CD-CE5F-44DB-9667-FC4066A841F1}" destId="{28BF4EF1-B909-4289-BD89-DF39E1D02E7D}" srcOrd="0" destOrd="0" presId="urn:microsoft.com/office/officeart/2005/8/layout/hierarchy1"/>
    <dgm:cxn modelId="{F634D589-C98F-46F8-9D2A-B0BBF07460F0}" type="presParOf" srcId="{28BF4EF1-B909-4289-BD89-DF39E1D02E7D}" destId="{2C91ED49-B987-4DAC-817F-DAED00E51B93}" srcOrd="0" destOrd="0" presId="urn:microsoft.com/office/officeart/2005/8/layout/hierarchy1"/>
    <dgm:cxn modelId="{896D1E24-D81D-4A1A-A5DE-CB678DF19015}" type="presParOf" srcId="{28BF4EF1-B909-4289-BD89-DF39E1D02E7D}" destId="{749FBF30-F55F-4BF7-92A9-DE0E52067404}" srcOrd="1" destOrd="0" presId="urn:microsoft.com/office/officeart/2005/8/layout/hierarchy1"/>
    <dgm:cxn modelId="{9F94C8EA-EAB8-4C0A-B6F3-87E373DB59F2}" type="presParOf" srcId="{58F4C5CD-CE5F-44DB-9667-FC4066A841F1}" destId="{9481181B-77A6-4D4E-821D-53589260936E}" srcOrd="1" destOrd="0" presId="urn:microsoft.com/office/officeart/2005/8/layout/hierarchy1"/>
    <dgm:cxn modelId="{82428B60-6FB3-4927-A171-AA7DD3D44562}" type="presParOf" srcId="{DA9115E2-C088-45B8-9CF4-AB93443BE92F}" destId="{D9BDBB0C-4E1C-4A2E-A901-21C6FD8D35A5}" srcOrd="1" destOrd="0" presId="urn:microsoft.com/office/officeart/2005/8/layout/hierarchy1"/>
    <dgm:cxn modelId="{8DC990FC-6D27-40F1-98BC-E809B4157D59}" type="presParOf" srcId="{D9BDBB0C-4E1C-4A2E-A901-21C6FD8D35A5}" destId="{E10F5EFA-9CBF-4C6F-9C8A-453F604391C4}" srcOrd="0" destOrd="0" presId="urn:microsoft.com/office/officeart/2005/8/layout/hierarchy1"/>
    <dgm:cxn modelId="{2ED3AE88-630C-4B15-849A-9DB80D22A8B0}" type="presParOf" srcId="{E10F5EFA-9CBF-4C6F-9C8A-453F604391C4}" destId="{2E4F5F76-75C6-45BA-8BB6-09641E71EF07}" srcOrd="0" destOrd="0" presId="urn:microsoft.com/office/officeart/2005/8/layout/hierarchy1"/>
    <dgm:cxn modelId="{97EC6A5F-30AF-4E8A-8F87-DD4FE0E73A9F}" type="presParOf" srcId="{E10F5EFA-9CBF-4C6F-9C8A-453F604391C4}" destId="{2FD9E39D-0891-4D81-B0BC-C6E697E2ACA4}" srcOrd="1" destOrd="0" presId="urn:microsoft.com/office/officeart/2005/8/layout/hierarchy1"/>
    <dgm:cxn modelId="{BF738594-51BC-407E-893D-FB922B05484A}" type="presParOf" srcId="{D9BDBB0C-4E1C-4A2E-A901-21C6FD8D35A5}" destId="{49BBC4E5-D8CD-4A19-9B58-8296D5CC9F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33A0E-FE45-4837-B2BC-857A95F173B4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6D15D-98F7-48FD-ADB7-455A053D8FB2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Le Plateau Briard était connu pour la culture de la rose. Il reste aujourd’hui des friches classés en zone agricole.</a:t>
          </a:r>
          <a:endParaRPr lang="en-US" sz="2800" kern="1200" dirty="0"/>
        </a:p>
      </dsp:txBody>
      <dsp:txXfrm>
        <a:off x="696297" y="538547"/>
        <a:ext cx="4171627" cy="2590157"/>
      </dsp:txXfrm>
    </dsp:sp>
    <dsp:sp modelId="{2B30A94C-60BA-4BF6-8A04-3FE1C121EBCF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48F45-B919-45DD-95AF-2216409EE73A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Volonté partagée de l’ensemble des acteurs de protéger et valoriser les terres agricoles = SDRIFe, SCOT, PPAEN, PCAET, PATM, PAT et PLUI</a:t>
          </a:r>
          <a:endParaRPr lang="en-US" sz="2800" kern="1200"/>
        </a:p>
      </dsp:txBody>
      <dsp:txXfrm>
        <a:off x="5991936" y="538547"/>
        <a:ext cx="4171627" cy="259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33A0E-FE45-4837-B2BC-857A95F173B4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6D15D-98F7-48FD-ADB7-455A053D8FB2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La qualité des sols est elle favorable au maraîchage ou autre culture?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Intérêt de la réalisation d’une étude de sol: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Pour avoir une meilleure connaissance du site par l’historique de l’occupation, la géomorphologie, la qualité agronomique, les caractéristiques hydrologiques, la présence de polluants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696297" y="538547"/>
        <a:ext cx="4171627" cy="2590157"/>
      </dsp:txXfrm>
    </dsp:sp>
    <dsp:sp modelId="{2B30A94C-60BA-4BF6-8A04-3FE1C121EBCF}">
      <dsp:nvSpPr>
        <dsp:cNvPr id="0" name=""/>
        <dsp:cNvSpPr/>
      </dsp:nvSpPr>
      <dsp:spPr>
        <a:xfrm>
          <a:off x="5400424" y="-46187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48F45-B919-45DD-95AF-2216409EE73A}">
      <dsp:nvSpPr>
        <dsp:cNvPr id="0" name=""/>
        <dsp:cNvSpPr/>
      </dsp:nvSpPr>
      <dsp:spPr>
        <a:xfrm>
          <a:off x="5881846" y="4111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Coût</a:t>
          </a:r>
          <a:r>
            <a:rPr lang="en-US" sz="2000" kern="1200" dirty="0"/>
            <a:t> de </a:t>
          </a:r>
          <a:r>
            <a:rPr lang="en-US" sz="2000" kern="1200" dirty="0" err="1"/>
            <a:t>l’étude</a:t>
          </a:r>
          <a:r>
            <a:rPr lang="en-US" sz="2000" kern="1200" dirty="0"/>
            <a:t> = 19 680€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AMI </a:t>
          </a:r>
          <a:r>
            <a:rPr lang="en-US" sz="2000" kern="1200" dirty="0" err="1"/>
            <a:t>d’IDF</a:t>
          </a:r>
          <a:r>
            <a:rPr lang="en-US" sz="2000" kern="1200" dirty="0"/>
            <a:t> Nature “Retour de la Nature en </a:t>
          </a:r>
          <a:r>
            <a:rPr lang="en-US" sz="2000" kern="1200" dirty="0" err="1"/>
            <a:t>ville</a:t>
          </a:r>
          <a:r>
            <a:rPr lang="en-US" sz="2000" kern="1200" dirty="0"/>
            <a:t>”  pour un soutien financier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= </a:t>
          </a:r>
          <a:r>
            <a:rPr lang="en-US" sz="2000" kern="1200" dirty="0" err="1"/>
            <a:t>taux</a:t>
          </a:r>
          <a:r>
            <a:rPr lang="en-US" sz="2000" kern="1200" dirty="0"/>
            <a:t> de subvention 70%</a:t>
          </a:r>
        </a:p>
      </dsp:txBody>
      <dsp:txXfrm>
        <a:off x="5962430" y="491747"/>
        <a:ext cx="4171627" cy="2590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1ED49-B987-4DAC-817F-DAED00E51B93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FBF30-F55F-4BF7-92A9-DE0E52067404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Lors de rencontres sur la pollution des sols, échange avec Anne Barbillon, AgroParis Tech Innovation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= Proposition de réaliser des cultures test pour analyser le transfert sur les légumes</a:t>
          </a:r>
        </a:p>
      </dsp:txBody>
      <dsp:txXfrm>
        <a:off x="696297" y="538547"/>
        <a:ext cx="4171627" cy="2590157"/>
      </dsp:txXfrm>
    </dsp:sp>
    <dsp:sp modelId="{2E4F5F76-75C6-45BA-8BB6-09641E71EF07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9E39D-0891-4D81-B0BC-C6E697E2ACA4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Validation par le Maire de réaliser des cultures test sur la parcelle = coût env. 30000€</a:t>
          </a:r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19680-B70C-4D80-8A08-A80CB2150592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0B67A-A5CE-4EC3-B850-295C88C402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59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B67A-A5CE-4EC3-B850-295C88C402C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5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93ABF-DA4F-25CC-10E9-5142F3474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95ECFE-2093-973F-5610-F0C6A8BA4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E99D04-8360-E59A-4FAF-D4B63CEC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0C0104-B827-91A5-B763-B639A2D9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E251FE-2E6E-B94F-6551-0249A43D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92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DF702-960A-7822-492C-DD50392A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4CFA8F-4056-F427-A45B-BDE90BC90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98BF66-7457-CCFC-90C9-17B88194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59DACF-3B38-DBDC-20EB-CE02B054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586662-1F77-0EC8-DEAF-D7F8619F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89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96F430D-C9E2-D0D6-F45E-2B66D380A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6366F8-EEC7-A6F5-A416-1FD11D278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6F2472-1117-2C63-E288-97E92920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5C28A0-458E-8F0E-CB94-963D197F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CA7BB7-7D78-5FBD-22CD-F1BD0A28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80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A1EF0-BF88-B27B-F148-C51599CB7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F30E33-F77E-5881-5AA7-4CC7C6442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FC021-55D6-5673-7E6E-982E43AE8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7F2D04-4D8E-15EC-B47B-EE60AED1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431F5B-4B98-83D2-1E68-73D1D6A1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78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EF5D7D-3941-1F79-CC5E-B980442F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484458-582E-9046-8104-A4787B8EA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53143B-9415-3664-DF02-36213104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77FA42-4E74-CC01-8017-83A09904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7AE71A-BF8B-97FE-1FEB-749A0346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01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DC2FE-8DA0-3987-8193-5EBCD071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7622DB-069B-E65C-745D-EDB853B76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175EDF-3BDF-63A4-257E-F93C4B07C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8E7420-06CD-324A-359D-7DAE4BA5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A3D0A1-DD11-1C97-18B5-A86AA277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B11C53-FE2C-73E7-20DC-4914DE50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541DA-8594-D4CD-E5CD-7AE5A7B2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3BCAAF-B13F-AA2D-074E-C58A99B81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47DBEF-00DB-A878-6769-17BEF9697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DB08C8-5D31-B6E8-E2F4-6F7C7CBFF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B1D553-1AD3-34FF-77CB-76D783F47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289A24-5085-A440-6DD6-BBE357D6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B905B1-CAB6-4C0F-6A9D-C553A744C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AB9A02-D1A8-C411-4FDD-D760360D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98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88323-792A-B296-0A17-1AD389A8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AF70F3-4B36-3FDE-9DD8-DF0929E1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1C4B86-7E7A-D574-7822-DA304B2C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5F8E40-ADAB-E1FC-93D1-41BB1A65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53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20BBDC-6F9A-F022-1B74-D221C643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518938-6BE8-4260-E685-FAE5F39B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3170CE-1383-826C-96A4-130CDED8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88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60106-2059-97EF-CA01-3C4B3C0A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724D3F-F54F-A4E0-1FDD-472234506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A4539D-BA5D-D067-A622-2BC9D0A43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D5353F-B26F-EA8B-D188-B1B2F7069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DAFA10-F2AF-385C-1F24-14CABE0F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514F48-E460-52D4-2F9E-D95E77AB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78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B8793A-8306-B4A4-6B42-187A8159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8C4160-D733-EB15-0D3E-C6DC8C9C3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021A66-6203-2275-9A0D-B8EBED23A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89F7D4-E295-F2A2-7723-3098B11C9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F54352-9697-55BA-572B-56953A8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55AB1B-8826-3801-C0CB-61EB80EF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11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0495D1-4FBE-E76E-EDE1-640A4EBED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30C7F7-1EB2-E80C-1A83-0DAB7729F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00855B-3F53-0088-374C-7B7DAA5FC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B11279-F29C-4ECE-955E-CCB1D961C2F4}" type="datetimeFigureOut">
              <a:rPr lang="fr-FR" smtClean="0"/>
              <a:t>02/10/2025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410B23-AF52-9823-35AD-B57C98AED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4282BD-3E0D-5BFB-4A53-B5DDB12BD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62A31B-75FE-49B7-9A02-38272857A8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96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F8CE5E-7555-BE27-4938-E68C99827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fr-FR" sz="3400" dirty="0">
                <a:solidFill>
                  <a:schemeClr val="tx2"/>
                </a:solidFill>
              </a:rPr>
              <a:t>Projet d’une ferme urbaine</a:t>
            </a:r>
            <a:br>
              <a:rPr lang="fr-FR" sz="3400" dirty="0">
                <a:solidFill>
                  <a:schemeClr val="tx2"/>
                </a:solidFill>
              </a:rPr>
            </a:br>
            <a:r>
              <a:rPr lang="fr-FR" sz="3400" dirty="0">
                <a:solidFill>
                  <a:schemeClr val="tx2"/>
                </a:solidFill>
              </a:rPr>
              <a:t>Qualité des sols</a:t>
            </a:r>
          </a:p>
        </p:txBody>
      </p:sp>
      <p:pic>
        <p:nvPicPr>
          <p:cNvPr id="5" name="Image 4" descr="Une image contenant Police, logo, texte, Graphique&#10;&#10;Le contenu généré par l’IA peut être incorrect.">
            <a:extLst>
              <a:ext uri="{FF2B5EF4-FFF2-40B4-BE49-F238E27FC236}">
                <a16:creationId xmlns:a16="http://schemas.microsoft.com/office/drawing/2014/main" id="{47003DD1-DF1C-95D3-C6F2-62C6C6746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2850760"/>
            <a:ext cx="4141760" cy="207088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7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3E49C094-E73C-16D4-BD2F-5EAD6F07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33" r="11528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49A37B-CA26-F2CF-F6DF-C37F73F0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545" y="384790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dirty="0"/>
              <a:t>Villecresnes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B5F0C89-0D91-0A13-3A8B-B91E46D8F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723" y="2424152"/>
            <a:ext cx="3163204" cy="374276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fr-FR" sz="2000" dirty="0"/>
              <a:t>Département du Val de Marne</a:t>
            </a:r>
          </a:p>
          <a:p>
            <a:pPr marL="0" indent="0" algn="r">
              <a:buNone/>
            </a:pPr>
            <a:r>
              <a:rPr lang="fr-FR" sz="2000" dirty="0"/>
              <a:t>Territoire Grand Paris Sud Est Avenir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5,62 km²</a:t>
            </a:r>
          </a:p>
          <a:p>
            <a:r>
              <a:rPr lang="fr-FR" sz="2000" dirty="0"/>
              <a:t>11919 habitants </a:t>
            </a:r>
          </a:p>
          <a:p>
            <a:r>
              <a:rPr lang="fr-FR" sz="2000" dirty="0"/>
              <a:t> 2095 </a:t>
            </a:r>
            <a:r>
              <a:rPr lang="fr-FR" sz="2000" dirty="0" err="1"/>
              <a:t>hab</a:t>
            </a:r>
            <a:r>
              <a:rPr lang="fr-FR" sz="2000" dirty="0"/>
              <a:t>/km²</a:t>
            </a:r>
          </a:p>
          <a:p>
            <a:r>
              <a:rPr lang="fr-FR" sz="2000" dirty="0"/>
              <a:t>Espaces naturels, agricoles et forestiers = 32% du territoire </a:t>
            </a:r>
          </a:p>
          <a:p>
            <a:pPr marL="0" indent="0">
              <a:buNone/>
            </a:pPr>
            <a:endParaRPr lang="fr-FR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537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F86FDA-D336-396F-5A56-B7003EF8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atouts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à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protéger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à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valoriser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5518CAE8-BCBC-9056-5347-66A627C1C97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7893640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512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457E3-78CE-ECA4-B404-310F96C16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Opportunité foncière : la dernière ferme horticole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C3EDF6-DB75-AF6F-248F-E4765A00C0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B05778C-9DA4-55AF-7A5B-4806228001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7924322" cy="45751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4181948-3674-DF2A-2012-45415C8AE2A6}"/>
              </a:ext>
            </a:extLst>
          </p:cNvPr>
          <p:cNvSpPr txBox="1"/>
          <p:nvPr/>
        </p:nvSpPr>
        <p:spPr>
          <a:xfrm>
            <a:off x="8495070" y="2628781"/>
            <a:ext cx="33403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Préemption de la dernière ferme horticole de la Ville</a:t>
            </a:r>
          </a:p>
          <a:p>
            <a:r>
              <a:rPr lang="fr-FR" sz="2000" dirty="0"/>
              <a:t>= 6 078m² de terrain avec un bâti ancien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21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21778-3CA2-3D85-844D-0368F415F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0640BB0-96F3-12AB-9D9F-B5DC1CF02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CF3E82-4BC8-D4F3-A0BF-D3DA7E817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FC3CC0-4A69-BA64-C548-F562965A9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B8C8FB-2C67-B07F-3A30-11146CC9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A8348E-1A5C-8F53-0E3E-0DE28AF80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CA6C5-17DE-1F7C-20B6-3C968BBED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43636C-D7A2-174E-6039-239C26E0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QUALITE DES SOLS ?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025955-3DD8-0963-6E47-C1A6AAAED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CF942254-8CBC-08E8-88FF-2EED747121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946693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8707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A4C75-9F05-7C2C-18FE-A0F271A1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Quadrillage pour 12 sondages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C7FFC99-58D0-5194-2FEE-ADE530A13D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3694" y="1419315"/>
            <a:ext cx="7166631" cy="50532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D3F8B3-8D59-6C43-3DFC-5AAE7A94DF5F}"/>
              </a:ext>
            </a:extLst>
          </p:cNvPr>
          <p:cNvSpPr txBox="1"/>
          <p:nvPr/>
        </p:nvSpPr>
        <p:spPr>
          <a:xfrm>
            <a:off x="8671727" y="1607736"/>
            <a:ext cx="294416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Evaluation quantitative des risques sanitaires (EQRS)</a:t>
            </a:r>
          </a:p>
          <a:p>
            <a:r>
              <a:rPr lang="fr-FR" sz="2000" dirty="0"/>
              <a:t>12 sondages réalisés sur la parcelle, analyse réalisée notamment en reprenant la méthodologie du Guide R.E.F.UG.E</a:t>
            </a:r>
          </a:p>
          <a:p>
            <a:r>
              <a:rPr lang="fr-FR" sz="2000" dirty="0"/>
              <a:t>(</a:t>
            </a:r>
            <a:r>
              <a:rPr lang="fr-FR" dirty="0"/>
              <a:t>Caractérisation de la contamination des sols</a:t>
            </a:r>
          </a:p>
          <a:p>
            <a:r>
              <a:rPr lang="fr-FR" dirty="0"/>
              <a:t>urbains destinés à la culture maraîchère et</a:t>
            </a:r>
          </a:p>
          <a:p>
            <a:r>
              <a:rPr lang="fr-FR" dirty="0"/>
              <a:t>évaluation des risques sanitaires</a:t>
            </a:r>
            <a:r>
              <a:rPr lang="fr-FR" sz="2000" dirty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39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7CF92C-7EE7-10C3-44AF-4F8D17E8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E425C6-335A-7307-BAFA-36BD00785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7648B-4C0E-7A1B-7477-415A7BDE6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8E6A32-1A15-CE5F-C324-7DBEE6301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107FEE-A2D6-E09B-9E2D-D9FB290F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950FB9-8EFC-BDB1-35EE-336CD6C65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7E0D2-977E-419A-2FAD-590EEF5D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BFDE87-6E75-1E0B-E85F-63FE1975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FAIRE DES CULTURES TEST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CA59EA-ED40-6536-9EF8-5FBC6518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27B57A23-D573-331C-2DCA-6E23B53FEBF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590449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37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4AA90-B798-B9EA-67FA-FF44F3A8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06" y="335628"/>
            <a:ext cx="10515600" cy="1325563"/>
          </a:xfrm>
        </p:spPr>
        <p:txBody>
          <a:bodyPr/>
          <a:lstStyle/>
          <a:p>
            <a:r>
              <a:rPr lang="fr-FR" dirty="0"/>
              <a:t>Les cultures test</a:t>
            </a:r>
          </a:p>
        </p:txBody>
      </p:sp>
      <p:pic>
        <p:nvPicPr>
          <p:cNvPr id="6" name="Image 5" descr="Une image contenant plein air, herbe, plante, eau&#10;&#10;Le contenu généré par l’IA peut être incorrect.">
            <a:extLst>
              <a:ext uri="{FF2B5EF4-FFF2-40B4-BE49-F238E27FC236}">
                <a16:creationId xmlns:a16="http://schemas.microsoft.com/office/drawing/2014/main" id="{A08DF147-3F24-321F-5F9A-3FB4A18D2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77731" y="1406772"/>
            <a:ext cx="4930393" cy="2773346"/>
          </a:xfrm>
          <a:prstGeom prst="rect">
            <a:avLst/>
          </a:prstGeom>
        </p:spPr>
      </p:pic>
      <p:pic>
        <p:nvPicPr>
          <p:cNvPr id="8" name="Image 7" descr="Une image contenant plein air, ciel, arbre, nuage&#10;&#10;Le contenu généré par l’IA peut être incorrect.">
            <a:extLst>
              <a:ext uri="{FF2B5EF4-FFF2-40B4-BE49-F238E27FC236}">
                <a16:creationId xmlns:a16="http://schemas.microsoft.com/office/drawing/2014/main" id="{DC5002B4-C270-357E-D9E9-C386469D6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6" y="1406771"/>
            <a:ext cx="3753058" cy="5004078"/>
          </a:xfrm>
          <a:prstGeom prst="rect">
            <a:avLst/>
          </a:prstGeom>
        </p:spPr>
      </p:pic>
      <p:pic>
        <p:nvPicPr>
          <p:cNvPr id="10" name="Image 9" descr="Une image contenant plein air, Plante couvre-sol, plante, Plante non vasculaire&#10;&#10;Le contenu généré par l’IA peut être incorrect.">
            <a:extLst>
              <a:ext uri="{FF2B5EF4-FFF2-40B4-BE49-F238E27FC236}">
                <a16:creationId xmlns:a16="http://schemas.microsoft.com/office/drawing/2014/main" id="{10E6A07C-70A4-3179-37DC-A530A5315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6602" y="2307860"/>
            <a:ext cx="4119263" cy="23170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B644E4-789B-2B2A-3E0F-8520237F5734}"/>
              </a:ext>
            </a:extLst>
          </p:cNvPr>
          <p:cNvSpPr txBox="1"/>
          <p:nvPr/>
        </p:nvSpPr>
        <p:spPr>
          <a:xfrm>
            <a:off x="4471924" y="4390408"/>
            <a:ext cx="5061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Sur 4 parcelles identiques disposées sur le terrain en fonction des résultats de l’EQRS avec la plantation de pomme de terre, de salade, de courgette, de persil.</a:t>
            </a:r>
          </a:p>
          <a:p>
            <a:pPr algn="just"/>
            <a:r>
              <a:rPr lang="fr-FR" dirty="0"/>
              <a:t>A maturité les différents légumes ont été cueillis et analysés afin de connaître la réaction d’un légume racine, légume feuille par rapport à la présence </a:t>
            </a:r>
            <a:r>
              <a:rPr lang="fr-FR"/>
              <a:t>de polluants dans le sol.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45531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ED7F3313C9C418BB9967F07BE8D0B" ma:contentTypeVersion="3" ma:contentTypeDescription="Crée un document." ma:contentTypeScope="" ma:versionID="0e2d3f5ab35efc5e37a6c53fc63670f6">
  <xsd:schema xmlns:xsd="http://www.w3.org/2001/XMLSchema" xmlns:xs="http://www.w3.org/2001/XMLSchema" xmlns:p="http://schemas.microsoft.com/office/2006/metadata/properties" xmlns:ns2="2c519c75-7e77-4c41-b735-1dd8a9f7cfda" targetNamespace="http://schemas.microsoft.com/office/2006/metadata/properties" ma:root="true" ma:fieldsID="15d7479385464bb5e433aaf0963bd2da" ns2:_="">
    <xsd:import namespace="2c519c75-7e77-4c41-b735-1dd8a9f7cf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19c75-7e77-4c41-b735-1dd8a9f7cf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2678D-607F-4E1A-9033-C6ACCDDBE08C}"/>
</file>

<file path=customXml/itemProps2.xml><?xml version="1.0" encoding="utf-8"?>
<ds:datastoreItem xmlns:ds="http://schemas.openxmlformats.org/officeDocument/2006/customXml" ds:itemID="{5F76E806-8D33-42DB-A1AD-3F6893168E2D}"/>
</file>

<file path=customXml/itemProps3.xml><?xml version="1.0" encoding="utf-8"?>
<ds:datastoreItem xmlns:ds="http://schemas.openxmlformats.org/officeDocument/2006/customXml" ds:itemID="{B23470C3-31DF-49D9-BD56-968419EB5D0B}"/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379</Words>
  <Application>Microsoft Office PowerPoint</Application>
  <PresentationFormat>Grand écran</PresentationFormat>
  <Paragraphs>37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Thème Office</vt:lpstr>
      <vt:lpstr>Projet d’une ferme urbaine Qualité des sols</vt:lpstr>
      <vt:lpstr>Villecresnes</vt:lpstr>
      <vt:lpstr>Des atouts à protéger et à valoriser </vt:lpstr>
      <vt:lpstr>Opportunité foncière : la dernière ferme horticole</vt:lpstr>
      <vt:lpstr>LA QUALITE DES SOLS ? </vt:lpstr>
      <vt:lpstr>Quadrillage pour 12 sondages </vt:lpstr>
      <vt:lpstr>FAIRE DES CULTURES TEST</vt:lpstr>
      <vt:lpstr>Les cultures test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Agnès BONHOMME</dc:creator>
  <cp:lastModifiedBy>Agnès BONHOMME</cp:lastModifiedBy>
  <cp:revision>7</cp:revision>
  <cp:lastPrinted>2025-10-02T09:47:27Z</cp:lastPrinted>
  <dcterms:created xsi:type="dcterms:W3CDTF">2025-09-24T15:08:43Z</dcterms:created>
  <dcterms:modified xsi:type="dcterms:W3CDTF">2025-10-02T10:24:52Z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0x010100AA5ED7F3313C9C418BB9967F07BE8D0B</vt:lpwstr>
  </property>
</Properties>
</file>